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7" r:id="rId2"/>
    <p:sldId id="259" r:id="rId3"/>
    <p:sldId id="261" r:id="rId4"/>
    <p:sldId id="263" r:id="rId5"/>
    <p:sldId id="264" r:id="rId6"/>
    <p:sldId id="265" r:id="rId7"/>
    <p:sldId id="266" r:id="rId8"/>
    <p:sldId id="270" r:id="rId9"/>
    <p:sldId id="272" r:id="rId10"/>
    <p:sldId id="275" r:id="rId11"/>
    <p:sldId id="280" r:id="rId12"/>
    <p:sldId id="281" r:id="rId13"/>
    <p:sldId id="282" r:id="rId14"/>
    <p:sldId id="283" r:id="rId15"/>
    <p:sldId id="284" r:id="rId16"/>
    <p:sldId id="285" r:id="rId17"/>
    <p:sldId id="288" r:id="rId18"/>
    <p:sldId id="289" r:id="rId19"/>
    <p:sldId id="292" r:id="rId20"/>
    <p:sldId id="293" r:id="rId21"/>
    <p:sldId id="294" r:id="rId22"/>
    <p:sldId id="295" r:id="rId23"/>
    <p:sldId id="296" r:id="rId24"/>
    <p:sldId id="298" r:id="rId25"/>
    <p:sldId id="307" r:id="rId26"/>
    <p:sldId id="299" r:id="rId27"/>
    <p:sldId id="300" r:id="rId28"/>
    <p:sldId id="329" r:id="rId29"/>
    <p:sldId id="330" r:id="rId30"/>
    <p:sldId id="302" r:id="rId31"/>
    <p:sldId id="303" r:id="rId32"/>
    <p:sldId id="331" r:id="rId33"/>
    <p:sldId id="332" r:id="rId34"/>
    <p:sldId id="305" r:id="rId35"/>
    <p:sldId id="306" r:id="rId36"/>
    <p:sldId id="309" r:id="rId37"/>
    <p:sldId id="311" r:id="rId38"/>
    <p:sldId id="312" r:id="rId39"/>
    <p:sldId id="313" r:id="rId40"/>
    <p:sldId id="314" r:id="rId41"/>
    <p:sldId id="315" r:id="rId42"/>
    <p:sldId id="317" r:id="rId43"/>
    <p:sldId id="318" r:id="rId44"/>
    <p:sldId id="320" r:id="rId45"/>
    <p:sldId id="321" r:id="rId46"/>
    <p:sldId id="322" r:id="rId47"/>
    <p:sldId id="326" r:id="rId48"/>
    <p:sldId id="327" r:id="rId49"/>
    <p:sldId id="328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25" autoAdjust="0"/>
  </p:normalViewPr>
  <p:slideViewPr>
    <p:cSldViewPr>
      <p:cViewPr varScale="1">
        <p:scale>
          <a:sx n="95" d="100"/>
          <a:sy n="95" d="100"/>
        </p:scale>
        <p:origin x="-7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5F33-00CA-4B91-98EA-AB4971843C6E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2BAC1-B485-45D7-AE25-273122343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024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2BAC1-B485-45D7-AE25-273122343E1F}" type="slidenum">
              <a:rPr lang="en-US" smtClean="0"/>
              <a:t>49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7EC0D-6874-4C56-91AD-304BE26F8C6B}" type="datetimeFigureOut">
              <a:rPr lang="en-US" smtClean="0"/>
              <a:pPr/>
              <a:t>8/29/2023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AF47E-5DA6-4EAF-8ABF-0EF2F500C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Etiology: </a:t>
            </a:r>
            <a:r>
              <a:rPr lang="en-US" dirty="0" err="1"/>
              <a:t>Treponema</a:t>
            </a:r>
            <a:r>
              <a:rPr lang="en-US" dirty="0"/>
              <a:t> </a:t>
            </a:r>
            <a:r>
              <a:rPr lang="en-US" dirty="0" err="1"/>
              <a:t>pallidum</a:t>
            </a:r>
            <a:endParaRPr lang="en-US" dirty="0"/>
          </a:p>
          <a:p>
            <a:r>
              <a:rPr lang="en-US" dirty="0"/>
              <a:t>Ways of transmission: direct sexual contact, direct non-sexual contact, endemic syphilis, congenital syphilis</a:t>
            </a:r>
          </a:p>
          <a:p>
            <a:r>
              <a:rPr lang="en-US" dirty="0"/>
              <a:t>Incubation: 9-90 days (average 21 days</a:t>
            </a:r>
            <a:r>
              <a:rPr lang="en-US" dirty="0" smtClean="0"/>
              <a:t>)</a:t>
            </a:r>
            <a:endParaRPr lang="sr-Latn-RS" dirty="0" smtClean="0"/>
          </a:p>
          <a:p>
            <a:r>
              <a:rPr lang="en-US" dirty="0"/>
              <a:t>The natural course of untreated syphilis:</a:t>
            </a:r>
          </a:p>
          <a:p>
            <a:r>
              <a:rPr lang="en-US" dirty="0"/>
              <a:t>Primary stage</a:t>
            </a:r>
          </a:p>
          <a:p>
            <a:r>
              <a:rPr lang="en-US" dirty="0"/>
              <a:t>Secondary</a:t>
            </a:r>
          </a:p>
          <a:p>
            <a:r>
              <a:rPr lang="en-US" dirty="0"/>
              <a:t>Latent</a:t>
            </a:r>
          </a:p>
          <a:p>
            <a:r>
              <a:rPr lang="en-US" dirty="0"/>
              <a:t>Tertiary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Secondary syphilis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Pigment </a:t>
            </a:r>
            <a:r>
              <a:rPr lang="sr-Latn-RS" dirty="0" smtClean="0"/>
              <a:t>lesions</a:t>
            </a:r>
            <a:endParaRPr lang="en-US" dirty="0"/>
          </a:p>
          <a:p>
            <a:r>
              <a:rPr lang="en-US" dirty="0"/>
              <a:t>Alopecia </a:t>
            </a:r>
            <a:r>
              <a:rPr lang="en-US" dirty="0" err="1"/>
              <a:t>areolaris</a:t>
            </a:r>
            <a:r>
              <a:rPr lang="en-US" dirty="0"/>
              <a:t> - "moth-eaten hair follicle"</a:t>
            </a:r>
          </a:p>
          <a:p>
            <a:r>
              <a:rPr lang="sr-Latn-RS" dirty="0" smtClean="0"/>
              <a:t>Nail lesions</a:t>
            </a:r>
            <a:endParaRPr lang="en-US" dirty="0"/>
          </a:p>
          <a:p>
            <a:r>
              <a:rPr lang="sr-Latn-RS" dirty="0" smtClean="0"/>
              <a:t>Lesions</a:t>
            </a:r>
            <a:r>
              <a:rPr lang="en-US" dirty="0" smtClean="0"/>
              <a:t> </a:t>
            </a:r>
            <a:r>
              <a:rPr lang="sr-Latn-RS" dirty="0" smtClean="0"/>
              <a:t>on</a:t>
            </a:r>
            <a:r>
              <a:rPr lang="en-US" dirty="0" smtClean="0"/>
              <a:t> </a:t>
            </a:r>
            <a:r>
              <a:rPr lang="en-US" dirty="0"/>
              <a:t>the mucous membrane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8760"/>
            <a:ext cx="290522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060" y="3295688"/>
            <a:ext cx="2483673" cy="305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33" y="3313687"/>
            <a:ext cx="2009006" cy="301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General signs and symptoms:</a:t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loss of appetite</a:t>
            </a:r>
          </a:p>
          <a:p>
            <a:r>
              <a:rPr lang="en-US" dirty="0"/>
              <a:t>weakening</a:t>
            </a:r>
          </a:p>
          <a:p>
            <a:r>
              <a:rPr lang="en-US" dirty="0"/>
              <a:t>a headache</a:t>
            </a:r>
          </a:p>
          <a:p>
            <a:r>
              <a:rPr lang="en-US" dirty="0"/>
              <a:t>muscle and joint pains</a:t>
            </a:r>
          </a:p>
          <a:p>
            <a:r>
              <a:rPr lang="en-US" dirty="0"/>
              <a:t>moderately high temperature</a:t>
            </a:r>
          </a:p>
          <a:p>
            <a:r>
              <a:rPr lang="en-US" dirty="0" err="1"/>
              <a:t>hepatoslenomegaly</a:t>
            </a:r>
            <a:endParaRPr lang="en-US" dirty="0"/>
          </a:p>
          <a:p>
            <a:r>
              <a:rPr lang="en-US" dirty="0"/>
              <a:t>acute glomerulonephritis</a:t>
            </a:r>
          </a:p>
          <a:p>
            <a:r>
              <a:rPr lang="en-US" dirty="0"/>
              <a:t>gastric complaints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Differential diagnosis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695935"/>
              </p:ext>
            </p:extLst>
          </p:nvPr>
        </p:nvGraphicFramePr>
        <p:xfrm>
          <a:off x="457200" y="1600200"/>
          <a:ext cx="8229600" cy="3688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820688">
                <a:tc>
                  <a:txBody>
                    <a:bodyPr/>
                    <a:lstStyle/>
                    <a:p>
                      <a:r>
                        <a:rPr lang="sr-Latn-RS" dirty="0" smtClean="0"/>
                        <a:t>Macular syphilides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Papular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syphilides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sz="1600" dirty="0" smtClean="0"/>
                        <a:t>Papulosquamous syphilides</a:t>
                      </a:r>
                    </a:p>
                    <a:p>
                      <a:endParaRPr lang="sr-Latn-R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Palmoplantar syphilides</a:t>
                      </a:r>
                    </a:p>
                    <a:p>
                      <a:endParaRPr lang="sr-Latn-R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Annular syphilides</a:t>
                      </a:r>
                    </a:p>
                    <a:p>
                      <a:endParaRPr lang="sr-Latn-RS" dirty="0" smtClean="0"/>
                    </a:p>
                  </a:txBody>
                  <a:tcPr/>
                </a:tc>
              </a:tr>
              <a:tr h="2164565">
                <a:tc>
                  <a:txBody>
                    <a:bodyPr/>
                    <a:lstStyle/>
                    <a:p>
                      <a:r>
                        <a:rPr lang="sr-Latn-RS" dirty="0" smtClean="0"/>
                        <a:t>- </a:t>
                      </a:r>
                      <a:r>
                        <a:rPr lang="pt-BR" dirty="0" smtClean="0"/>
                        <a:t>exanthema</a:t>
                      </a:r>
                    </a:p>
                    <a:p>
                      <a:r>
                        <a:rPr lang="pt-BR" dirty="0" smtClean="0"/>
                        <a:t>- rubella</a:t>
                      </a:r>
                    </a:p>
                    <a:p>
                      <a:r>
                        <a:rPr lang="pt-BR" dirty="0" smtClean="0"/>
                        <a:t>- pityriasis rosea</a:t>
                      </a:r>
                    </a:p>
                    <a:p>
                      <a:r>
                        <a:rPr lang="pt-BR" dirty="0" smtClean="0"/>
                        <a:t>- p. </a:t>
                      </a:r>
                      <a:r>
                        <a:rPr lang="sr-Latn-RS" dirty="0" smtClean="0"/>
                        <a:t>v</a:t>
                      </a:r>
                      <a:r>
                        <a:rPr lang="pt-BR" dirty="0" smtClean="0"/>
                        <a:t>ersicolor</a:t>
                      </a:r>
                    </a:p>
                    <a:p>
                      <a:r>
                        <a:rPr lang="pt-BR" dirty="0" smtClean="0"/>
                        <a:t>- Seborrheic dermatitis</a:t>
                      </a:r>
                    </a:p>
                    <a:p>
                      <a:r>
                        <a:rPr lang="pt-BR" dirty="0" smtClean="0"/>
                        <a:t>- EEM</a:t>
                      </a:r>
                    </a:p>
                    <a:p>
                      <a:endParaRPr lang="pt-B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-exanthema</a:t>
                      </a:r>
                    </a:p>
                    <a:p>
                      <a:r>
                        <a:rPr lang="sr-Latn-RS" dirty="0" smtClean="0"/>
                        <a:t>-lichen planus</a:t>
                      </a:r>
                    </a:p>
                    <a:p>
                      <a:r>
                        <a:rPr lang="sr-Latn-RS" dirty="0" smtClean="0"/>
                        <a:t>-acne vulgaris</a:t>
                      </a:r>
                    </a:p>
                    <a:p>
                      <a:r>
                        <a:rPr lang="sr-Latn-RS" dirty="0" smtClean="0"/>
                        <a:t>-scabies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-psoriasis vulgaris</a:t>
                      </a:r>
                    </a:p>
                    <a:p>
                      <a:r>
                        <a:rPr lang="sr-Latn-RS" dirty="0" smtClean="0"/>
                        <a:t>- </a:t>
                      </a:r>
                      <a:r>
                        <a:rPr lang="sr-Latn-RS" baseline="0" dirty="0" smtClean="0"/>
                        <a:t>Dermatitis seborrhoica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-psoriasis vulgaris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-Tinea manum et pedis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Superfitial tinea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ЕЕМ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Granuloma annulare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baseline="0" dirty="0" smtClean="0"/>
                        <a:t>Impetigo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sr-Latn-RS" dirty="0"/>
              <a:t>Differential diagnosis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0100468"/>
              </p:ext>
            </p:extLst>
          </p:nvPr>
        </p:nvGraphicFramePr>
        <p:xfrm>
          <a:off x="642910" y="1928802"/>
          <a:ext cx="8229600" cy="325652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57256">
                <a:tc>
                  <a:txBody>
                    <a:bodyPr/>
                    <a:lstStyle/>
                    <a:p>
                      <a:r>
                        <a:rPr lang="sr-Latn-RS" dirty="0" smtClean="0"/>
                        <a:t>Condylomata lata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Alopecia</a:t>
                      </a:r>
                      <a:r>
                        <a:rPr lang="sr-Latn-RS" baseline="0" dirty="0" smtClean="0"/>
                        <a:t> areolaris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Pigment lesions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Mucosal</a:t>
                      </a:r>
                      <a:r>
                        <a:rPr lang="sr-Latn-RS" baseline="0" dirty="0" smtClean="0"/>
                        <a:t> lesions</a:t>
                      </a:r>
                      <a:endParaRPr lang="en-US" dirty="0"/>
                    </a:p>
                  </a:txBody>
                  <a:tcPr/>
                </a:tc>
              </a:tr>
              <a:tr h="2399271">
                <a:tc>
                  <a:txBody>
                    <a:bodyPr/>
                    <a:lstStyle/>
                    <a:p>
                      <a:r>
                        <a:rPr lang="sr-Latn-RS" dirty="0" smtClean="0"/>
                        <a:t>-Condylomata accuminata</a:t>
                      </a:r>
                    </a:p>
                    <a:p>
                      <a:r>
                        <a:rPr lang="sr-Latn-RS" dirty="0" smtClean="0"/>
                        <a:t>-Pemphigus vegetans</a:t>
                      </a:r>
                    </a:p>
                    <a:p>
                      <a:r>
                        <a:rPr lang="sr-Latn-RS" dirty="0" smtClean="0"/>
                        <a:t>-Hemorrhoids</a:t>
                      </a:r>
                    </a:p>
                    <a:p>
                      <a:endParaRPr lang="sr-Latn-R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-Alopecia areata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-</a:t>
                      </a:r>
                      <a:r>
                        <a:rPr lang="sr-Latn-RS" baseline="0" dirty="0" smtClean="0"/>
                        <a:t>p. </a:t>
                      </a:r>
                      <a:r>
                        <a:rPr lang="en-US" baseline="0" dirty="0" smtClean="0"/>
                        <a:t>V</a:t>
                      </a:r>
                      <a:r>
                        <a:rPr lang="sr-Latn-RS" baseline="0" dirty="0" smtClean="0"/>
                        <a:t>ersicolor</a:t>
                      </a:r>
                    </a:p>
                    <a:p>
                      <a:r>
                        <a:rPr lang="sr-Latn-RS" baseline="0" dirty="0" smtClean="0"/>
                        <a:t>-Vitiligo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HSV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Aftae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Leucoplakia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Pemphigus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Latn-RS" dirty="0" smtClean="0"/>
                        <a:t>Angina herpetica</a:t>
                      </a:r>
                      <a:endParaRPr lang="en-U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dirty="0" smtClean="0"/>
                        <a:t>Lichen </a:t>
                      </a:r>
                      <a:r>
                        <a:rPr lang="en-US" dirty="0" err="1" smtClean="0"/>
                        <a:t>planus</a:t>
                      </a:r>
                      <a:endParaRPr lang="sr-Latn-RS" dirty="0" smtClean="0"/>
                    </a:p>
                    <a:p>
                      <a:pPr>
                        <a:buFontTx/>
                        <a:buChar char="-"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 smtClean="0"/>
              <a:t>Syphilis </a:t>
            </a:r>
            <a:r>
              <a:rPr lang="en-US" b="1" dirty="0" err="1" smtClean="0"/>
              <a:t>latens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without signs and symptoms of syphilis</a:t>
            </a:r>
          </a:p>
          <a:p>
            <a:r>
              <a:rPr lang="en-US" dirty="0"/>
              <a:t>Non-</a:t>
            </a:r>
            <a:r>
              <a:rPr lang="en-US" dirty="0" err="1"/>
              <a:t>treponemal</a:t>
            </a:r>
            <a:r>
              <a:rPr lang="en-US" dirty="0"/>
              <a:t> tests +/-, </a:t>
            </a:r>
            <a:r>
              <a:rPr lang="en-US" dirty="0" err="1"/>
              <a:t>Treponemal</a:t>
            </a:r>
            <a:r>
              <a:rPr lang="en-US" dirty="0"/>
              <a:t> ++</a:t>
            </a:r>
          </a:p>
          <a:p>
            <a:r>
              <a:rPr lang="en-US" dirty="0"/>
              <a:t>it begins after the disappearance of the sign of the second stage</a:t>
            </a:r>
          </a:p>
          <a:p>
            <a:r>
              <a:rPr lang="en-US" dirty="0"/>
              <a:t>it can last a lifetime</a:t>
            </a:r>
          </a:p>
          <a:p>
            <a:r>
              <a:rPr lang="en-US" dirty="0"/>
              <a:t>25-40% get tertiary syphilis</a:t>
            </a:r>
          </a:p>
          <a:p>
            <a:r>
              <a:rPr lang="en-US" dirty="0"/>
              <a:t>It is divided into early (less than 2 years) and late (more than 2 years</a:t>
            </a:r>
            <a:r>
              <a:rPr lang="en-US" dirty="0" smtClean="0"/>
              <a:t>)</a:t>
            </a:r>
            <a:r>
              <a:rPr lang="sr-Latn-RS" dirty="0" smtClean="0"/>
              <a:t> phase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Tertiary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sr-Latn-RS" b="1" dirty="0" smtClean="0"/>
          </a:p>
          <a:p>
            <a:pPr lvl="0"/>
            <a:endParaRPr lang="sr-Latn-RS" b="1" dirty="0"/>
          </a:p>
          <a:p>
            <a:pPr lvl="0"/>
            <a:r>
              <a:rPr lang="sr-Latn-RS" dirty="0" smtClean="0"/>
              <a:t>Lesions</a:t>
            </a:r>
            <a:r>
              <a:rPr lang="fr-FR" dirty="0" smtClean="0"/>
              <a:t> </a:t>
            </a:r>
            <a:r>
              <a:rPr lang="fr-FR" dirty="0"/>
              <a:t>on skin</a:t>
            </a:r>
          </a:p>
          <a:p>
            <a:pPr lvl="0"/>
            <a:r>
              <a:rPr lang="fr-FR" dirty="0" err="1"/>
              <a:t>Mucous</a:t>
            </a:r>
            <a:r>
              <a:rPr lang="fr-FR" dirty="0"/>
              <a:t> membranes +</a:t>
            </a:r>
          </a:p>
          <a:p>
            <a:pPr lvl="0"/>
            <a:r>
              <a:rPr lang="fr-FR" dirty="0" err="1"/>
              <a:t>Internal</a:t>
            </a:r>
            <a:r>
              <a:rPr lang="fr-FR" dirty="0"/>
              <a:t> </a:t>
            </a:r>
            <a:r>
              <a:rPr lang="fr-FR" dirty="0" err="1"/>
              <a:t>organs</a:t>
            </a:r>
            <a:r>
              <a:rPr lang="fr-FR" dirty="0"/>
              <a:t> +</a:t>
            </a:r>
          </a:p>
          <a:p>
            <a:pPr lvl="0"/>
            <a:endParaRPr lang="fr-FR" dirty="0" err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sr-Latn-RS" b="1" dirty="0" smtClean="0"/>
              <a:t>Lesions</a:t>
            </a:r>
            <a:r>
              <a:rPr lang="en-US" b="1" dirty="0" smtClean="0"/>
              <a:t> </a:t>
            </a:r>
            <a:r>
              <a:rPr lang="en-US" b="1" dirty="0"/>
              <a:t>in the skin and mucous membranes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Gumma</a:t>
            </a:r>
            <a:endParaRPr lang="sr-Latn-RS" dirty="0" smtClean="0"/>
          </a:p>
          <a:p>
            <a:r>
              <a:rPr lang="en-US" dirty="0"/>
              <a:t>Nodular </a:t>
            </a:r>
            <a:r>
              <a:rPr lang="en-US" dirty="0" err="1"/>
              <a:t>syphilides</a:t>
            </a:r>
            <a:endParaRPr lang="en-US" dirty="0"/>
          </a:p>
          <a:p>
            <a:r>
              <a:rPr lang="en-US" dirty="0"/>
              <a:t>Changes in mucous membranes:</a:t>
            </a:r>
          </a:p>
          <a:p>
            <a:r>
              <a:rPr lang="en-US" dirty="0"/>
              <a:t>on the palate (bone destruction), tonsils, pharynx, larynx, less often on the cheeks and lips.</a:t>
            </a:r>
          </a:p>
          <a:p>
            <a:r>
              <a:rPr lang="en-US" dirty="0"/>
              <a:t>Saddle </a:t>
            </a:r>
            <a:r>
              <a:rPr lang="en-US" dirty="0" smtClean="0"/>
              <a:t>nose</a:t>
            </a:r>
            <a:endParaRPr lang="sr-Latn-RS" dirty="0" smtClean="0"/>
          </a:p>
          <a:p>
            <a:r>
              <a:rPr lang="sr-Latn-RS" dirty="0" smtClean="0"/>
              <a:t>G</a:t>
            </a:r>
            <a:r>
              <a:rPr lang="en-US" dirty="0" err="1" smtClean="0"/>
              <a:t>lossitis</a:t>
            </a:r>
            <a:r>
              <a:rPr lang="en-US" dirty="0" smtClean="0"/>
              <a:t> </a:t>
            </a:r>
            <a:r>
              <a:rPr lang="en-US" dirty="0" err="1"/>
              <a:t>interstitialis</a:t>
            </a:r>
            <a:r>
              <a:rPr lang="en-US" dirty="0"/>
              <a:t> </a:t>
            </a:r>
            <a:r>
              <a:rPr lang="en-US" dirty="0" err="1" smtClean="0"/>
              <a:t>chronica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Gumma</a:t>
            </a:r>
            <a:endParaRPr lang="en-US" dirty="0"/>
          </a:p>
        </p:txBody>
      </p:sp>
      <p:pic>
        <p:nvPicPr>
          <p:cNvPr id="19458" name="Picture 2" descr="C:\Users\Vesna\Desktop\CH229FG0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3" y="1484785"/>
            <a:ext cx="2188214" cy="3168352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484784"/>
            <a:ext cx="3309937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501008"/>
            <a:ext cx="2374533" cy="314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Ulcerative syphilides</a:t>
            </a:r>
            <a:endParaRPr lang="en-US" dirty="0"/>
          </a:p>
        </p:txBody>
      </p:sp>
      <p:pic>
        <p:nvPicPr>
          <p:cNvPr id="20482" name="Picture 2" descr="C:\Users\Vesna\Desktop\CH229FG0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18481"/>
            <a:ext cx="6096000" cy="408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G</a:t>
            </a:r>
            <a:r>
              <a:rPr lang="en-US" dirty="0" err="1" smtClean="0"/>
              <a:t>lossitis</a:t>
            </a:r>
            <a:r>
              <a:rPr lang="en-US" dirty="0" smtClean="0"/>
              <a:t> </a:t>
            </a:r>
            <a:r>
              <a:rPr lang="en-US" dirty="0" err="1" smtClean="0"/>
              <a:t>interstitialis</a:t>
            </a:r>
            <a:r>
              <a:rPr lang="en-US" dirty="0" smtClean="0"/>
              <a:t> </a:t>
            </a:r>
            <a:r>
              <a:rPr lang="en-US" dirty="0" err="1" smtClean="0"/>
              <a:t>chronica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3554" name="Picture 2" descr="C:\Users\Vesna\Desktop\CH229FG0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31181"/>
            <a:ext cx="6096000" cy="40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Primary </a:t>
            </a:r>
            <a:r>
              <a:rPr lang="sr-Latn-RS" b="1" dirty="0" smtClean="0"/>
              <a:t>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endParaRPr lang="sr-Latn-RS" dirty="0" smtClean="0"/>
          </a:p>
          <a:p>
            <a:pPr lvl="0"/>
            <a:r>
              <a:rPr lang="en-US" dirty="0"/>
              <a:t>Primary chancre (ULCUS DURUM)</a:t>
            </a:r>
          </a:p>
          <a:p>
            <a:pPr lvl="0"/>
            <a:r>
              <a:rPr lang="en-US" dirty="0"/>
              <a:t>Regional lymphadenopathy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16887"/>
            <a:ext cx="4038600" cy="349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 smtClean="0"/>
              <a:t>Lesions</a:t>
            </a:r>
            <a:r>
              <a:rPr lang="en-US" b="1" dirty="0" smtClean="0"/>
              <a:t> </a:t>
            </a:r>
            <a:r>
              <a:rPr lang="en-US" b="1" dirty="0"/>
              <a:t>in internal organs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en-US" dirty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251003"/>
              </p:ext>
            </p:extLst>
          </p:nvPr>
        </p:nvGraphicFramePr>
        <p:xfrm>
          <a:off x="1428728" y="1500174"/>
          <a:ext cx="6096000" cy="37104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32000"/>
                <a:gridCol w="2032000"/>
                <a:gridCol w="2032000"/>
              </a:tblGrid>
              <a:tr h="1150152">
                <a:tc>
                  <a:txBody>
                    <a:bodyPr/>
                    <a:lstStyle/>
                    <a:p>
                      <a:r>
                        <a:rPr lang="sr-Latn-RS" dirty="0" smtClean="0"/>
                        <a:t>Cardiovascular</a:t>
                      </a:r>
                    </a:p>
                    <a:p>
                      <a:r>
                        <a:rPr lang="sr-Latn-RS" dirty="0" smtClean="0"/>
                        <a:t>lesions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Central Nervous System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Bones</a:t>
                      </a:r>
                      <a:endParaRPr lang="en-US" dirty="0"/>
                    </a:p>
                  </a:txBody>
                  <a:tcPr/>
                </a:tc>
              </a:tr>
              <a:tr h="2135996">
                <a:tc>
                  <a:txBody>
                    <a:bodyPr/>
                    <a:lstStyle/>
                    <a:p>
                      <a:r>
                        <a:rPr lang="sr-Latn-R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heart: coronary ostial stenosis</a:t>
                      </a:r>
                    </a:p>
                    <a:p>
                      <a:r>
                        <a:rPr lang="sr-Latn-R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aorta: aneurysm, aortic regurgitation</a:t>
                      </a:r>
                    </a:p>
                    <a:p>
                      <a:endParaRPr lang="sr-Latn-R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Meningo-vascular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changes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parenchymatous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changes in the CNS:</a:t>
                      </a: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progressive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paralysis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tabes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dorsalis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periostitis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the long bones and on the bones of the skull and nose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Differential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RS" dirty="0"/>
              <a:t>TB</a:t>
            </a:r>
          </a:p>
          <a:p>
            <a:r>
              <a:rPr lang="sr-Latn-RS" dirty="0"/>
              <a:t>Sarcoidosis</a:t>
            </a:r>
          </a:p>
          <a:p>
            <a:r>
              <a:rPr lang="sr-Latn-RS" dirty="0"/>
              <a:t>Leprosy</a:t>
            </a:r>
          </a:p>
          <a:p>
            <a:r>
              <a:rPr lang="sr-Latn-RS" dirty="0"/>
              <a:t>Deep and superficial mycoses</a:t>
            </a:r>
          </a:p>
          <a:p>
            <a:r>
              <a:rPr lang="sr-Latn-RS" dirty="0"/>
              <a:t>Carcinomas</a:t>
            </a:r>
          </a:p>
          <a:p>
            <a:r>
              <a:rPr lang="sr-Latn-RS" dirty="0"/>
              <a:t>T cutaneous cell lymphomas</a:t>
            </a:r>
          </a:p>
          <a:p>
            <a:r>
              <a:rPr lang="sr-Latn-RS" dirty="0"/>
              <a:t>Osteomyelitis</a:t>
            </a:r>
          </a:p>
          <a:p>
            <a:r>
              <a:rPr lang="sr-Latn-RS" dirty="0"/>
              <a:t>Aortic aneurysms</a:t>
            </a:r>
          </a:p>
          <a:p>
            <a:r>
              <a:rPr lang="sr-Latn-RS" dirty="0"/>
              <a:t>Malum perforans pedis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Endemic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 one area</a:t>
            </a:r>
          </a:p>
          <a:p>
            <a:r>
              <a:rPr lang="en-US" dirty="0"/>
              <a:t>a large number of people get sick</a:t>
            </a:r>
          </a:p>
          <a:p>
            <a:r>
              <a:rPr lang="en-US" dirty="0"/>
              <a:t>in a certain period of time</a:t>
            </a:r>
          </a:p>
          <a:p>
            <a:r>
              <a:rPr lang="en-US" dirty="0"/>
              <a:t>Ways of transmission: direct and indirect</a:t>
            </a:r>
          </a:p>
          <a:p>
            <a:r>
              <a:rPr lang="en-US" dirty="0"/>
              <a:t>Clinically:</a:t>
            </a:r>
          </a:p>
          <a:p>
            <a:r>
              <a:rPr lang="en-US" dirty="0" err="1"/>
              <a:t>Extragenital</a:t>
            </a:r>
            <a:r>
              <a:rPr lang="en-US" dirty="0"/>
              <a:t> primary chancre</a:t>
            </a:r>
          </a:p>
          <a:p>
            <a:r>
              <a:rPr lang="en-US" dirty="0"/>
              <a:t>Secondary = venereal</a:t>
            </a:r>
          </a:p>
          <a:p>
            <a:r>
              <a:rPr lang="en-US" dirty="0"/>
              <a:t>The latent stage is long</a:t>
            </a:r>
          </a:p>
          <a:p>
            <a:r>
              <a:rPr lang="en-US" dirty="0"/>
              <a:t>Tertiary: rarely </a:t>
            </a:r>
            <a:r>
              <a:rPr lang="sr-Latn-RS" dirty="0" smtClean="0"/>
              <a:t>presented with gumma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Congenital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sz="2400" dirty="0"/>
              <a:t>it is caused by the transmission of the infection from the infected mother to the fetus, intrauterine or by passing through the birth canal</a:t>
            </a:r>
          </a:p>
          <a:p>
            <a:r>
              <a:rPr lang="en-US" sz="2400" dirty="0"/>
              <a:t>infection is possible even before 16 weeks of gestation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infection is transmitted </a:t>
            </a:r>
            <a:r>
              <a:rPr lang="en-US" dirty="0" err="1"/>
              <a:t>hematogenously</a:t>
            </a:r>
            <a:endParaRPr lang="en-US" dirty="0"/>
          </a:p>
          <a:p>
            <a:r>
              <a:rPr lang="en-US" dirty="0"/>
              <a:t>no primary chancre</a:t>
            </a:r>
          </a:p>
          <a:p>
            <a:r>
              <a:rPr lang="en-US" dirty="0"/>
              <a:t>symptoms correspond to the later stages of syphilis</a:t>
            </a:r>
          </a:p>
          <a:p>
            <a:r>
              <a:rPr lang="en-US" dirty="0"/>
              <a:t>if the mother is adequately treated before 4 months of pregnancy, the transmission of the infection does not occur</a:t>
            </a:r>
          </a:p>
          <a:p>
            <a:r>
              <a:rPr lang="en-US" dirty="0"/>
              <a:t>according to the time of onset, KS is divided into: early (</a:t>
            </a:r>
            <a:r>
              <a:rPr lang="en-US" dirty="0" err="1"/>
              <a:t>praecoh</a:t>
            </a:r>
            <a:r>
              <a:rPr lang="en-US" dirty="0"/>
              <a:t>) and late (</a:t>
            </a:r>
            <a:r>
              <a:rPr lang="en-US" dirty="0" err="1"/>
              <a:t>tarda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sr-Latn-RS" b="1" dirty="0" smtClean="0"/>
              <a:t>Early c</a:t>
            </a:r>
            <a:r>
              <a:rPr lang="en-US" b="1" dirty="0" err="1" smtClean="0"/>
              <a:t>ongenital</a:t>
            </a:r>
            <a:r>
              <a:rPr lang="en-US" b="1" dirty="0" smtClean="0"/>
              <a:t> </a:t>
            </a:r>
            <a:r>
              <a:rPr lang="en-US" b="1" dirty="0"/>
              <a:t>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Skin </a:t>
            </a:r>
            <a:r>
              <a:rPr lang="sr-Latn-RS" dirty="0" smtClean="0"/>
              <a:t>lesions</a:t>
            </a:r>
            <a:r>
              <a:rPr lang="en-US" dirty="0" smtClean="0"/>
              <a:t>: </a:t>
            </a:r>
            <a:r>
              <a:rPr lang="en-US" dirty="0"/>
              <a:t>Papules or bullae (bullae=crusted=ulcerations=necrosis)</a:t>
            </a:r>
          </a:p>
          <a:p>
            <a:r>
              <a:rPr lang="en-US" dirty="0" err="1"/>
              <a:t>Hoshinger's</a:t>
            </a:r>
            <a:r>
              <a:rPr lang="en-US" dirty="0"/>
              <a:t> infiltrates</a:t>
            </a:r>
          </a:p>
          <a:p>
            <a:r>
              <a:rPr lang="en-US" dirty="0"/>
              <a:t>Parrot's stretch marks</a:t>
            </a:r>
          </a:p>
          <a:p>
            <a:r>
              <a:rPr lang="sr-Latn-RS" dirty="0" smtClean="0"/>
              <a:t>Lesions</a:t>
            </a:r>
            <a:r>
              <a:rPr lang="en-US" dirty="0" smtClean="0"/>
              <a:t>s </a:t>
            </a:r>
            <a:r>
              <a:rPr lang="en-US" dirty="0"/>
              <a:t>on the mucous membranes: rhinitis </a:t>
            </a:r>
            <a:r>
              <a:rPr lang="en-US" dirty="0" err="1"/>
              <a:t>suphilitica</a:t>
            </a:r>
            <a:endParaRPr lang="en-US" dirty="0"/>
          </a:p>
          <a:p>
            <a:r>
              <a:rPr lang="sr-Latn-RS" dirty="0" smtClean="0"/>
              <a:t>Lesions</a:t>
            </a:r>
            <a:r>
              <a:rPr lang="en-US" dirty="0" smtClean="0"/>
              <a:t> </a:t>
            </a:r>
            <a:r>
              <a:rPr lang="en-US" dirty="0"/>
              <a:t>in the adnexa</a:t>
            </a:r>
          </a:p>
          <a:p>
            <a:r>
              <a:rPr lang="en-US" dirty="0"/>
              <a:t>Bone </a:t>
            </a:r>
            <a:r>
              <a:rPr lang="sr-Latn-RS" dirty="0" smtClean="0"/>
              <a:t>lesions</a:t>
            </a:r>
            <a:endParaRPr lang="en-US" dirty="0"/>
          </a:p>
          <a:p>
            <a:r>
              <a:rPr lang="sr-Latn-RS" dirty="0" smtClean="0"/>
              <a:t>I</a:t>
            </a:r>
            <a:r>
              <a:rPr lang="en-US" dirty="0" err="1" smtClean="0"/>
              <a:t>nternal</a:t>
            </a:r>
            <a:r>
              <a:rPr lang="en-US" dirty="0" smtClean="0"/>
              <a:t> organs</a:t>
            </a:r>
            <a:r>
              <a:rPr lang="sr-Latn-RS" dirty="0" smtClean="0"/>
              <a:t> involvment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Differential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r>
              <a:rPr lang="sr-Latn-RS" dirty="0" smtClean="0"/>
              <a:t>Pemphigus neonatorum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Ulcus durum </a:t>
            </a:r>
            <a:r>
              <a:rPr lang="sr-Latn-RS" dirty="0"/>
              <a:t>in infants</a:t>
            </a:r>
            <a:endParaRPr lang="en-US" dirty="0"/>
          </a:p>
        </p:txBody>
      </p:sp>
      <p:pic>
        <p:nvPicPr>
          <p:cNvPr id="24578" name="Picture 2" descr="C:\Users\Vesna\Desktop\CH229FG0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8710" y="1600200"/>
            <a:ext cx="422658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Parrot's stretch marks</a:t>
            </a:r>
            <a:endParaRPr lang="en-US" dirty="0"/>
          </a:p>
        </p:txBody>
      </p:sp>
      <p:pic>
        <p:nvPicPr>
          <p:cNvPr id="25602" name="Picture 2" descr="C:\Users\Vesna\Desktop\CH229FG0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24831"/>
            <a:ext cx="6096000" cy="407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Rhinitis </a:t>
            </a:r>
            <a:r>
              <a:rPr lang="en-US" dirty="0" err="1" smtClean="0"/>
              <a:t>syphilitica</a:t>
            </a:r>
            <a:endParaRPr lang="en-US" dirty="0"/>
          </a:p>
        </p:txBody>
      </p:sp>
      <p:pic>
        <p:nvPicPr>
          <p:cNvPr id="4" name="Content Placeholder 3" descr="http://o.quizlet.com/.EtB2xM-J1C2OSCukwo1hQ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80655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Tuber </a:t>
            </a:r>
            <a:r>
              <a:rPr lang="en-US" dirty="0" err="1" smtClean="0"/>
              <a:t>frontalis</a:t>
            </a:r>
            <a:r>
              <a:rPr lang="en-US" dirty="0"/>
              <a:t/>
            </a:r>
            <a:br>
              <a:rPr lang="en-US" dirty="0"/>
            </a:br>
            <a:r>
              <a:rPr lang="sr-Latn-RS" dirty="0" smtClean="0"/>
              <a:t>S</a:t>
            </a:r>
            <a:r>
              <a:rPr lang="en-US" dirty="0" smtClean="0"/>
              <a:t>addle </a:t>
            </a:r>
            <a:r>
              <a:rPr lang="en-US" dirty="0"/>
              <a:t>nose</a:t>
            </a:r>
          </a:p>
        </p:txBody>
      </p:sp>
      <p:pic>
        <p:nvPicPr>
          <p:cNvPr id="4" name="Content Placeholder 3" descr="http://o.quizlet.com/JmhnCsuppVFQjnx6A1AJE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9988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Primary chancre (</a:t>
            </a:r>
            <a:r>
              <a:rPr lang="en-US" b="1" dirty="0" err="1" smtClean="0"/>
              <a:t>Ulcus</a:t>
            </a:r>
            <a:r>
              <a:rPr lang="en-US" b="1" dirty="0" smtClean="0"/>
              <a:t> durum)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 descr="C:\Users\Vesna\Desktop\CH229FG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556792"/>
            <a:ext cx="2980058" cy="4525963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51989"/>
            <a:ext cx="4479849" cy="24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sr-Latn-RS" b="1" dirty="0" smtClean="0"/>
              <a:t>Late c</a:t>
            </a:r>
            <a:r>
              <a:rPr lang="en-US" b="1" dirty="0" err="1" smtClean="0"/>
              <a:t>ongenital</a:t>
            </a:r>
            <a:r>
              <a:rPr lang="en-US" b="1" dirty="0" smtClean="0"/>
              <a:t> </a:t>
            </a:r>
            <a:r>
              <a:rPr lang="en-US" b="1" dirty="0"/>
              <a:t>syphilis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most often between the ages of 5-16</a:t>
            </a:r>
          </a:p>
          <a:p>
            <a:r>
              <a:rPr lang="sr-Latn-RS" dirty="0" smtClean="0"/>
              <a:t>lesions</a:t>
            </a:r>
            <a:r>
              <a:rPr lang="en-US" dirty="0" smtClean="0"/>
              <a:t> </a:t>
            </a:r>
            <a:r>
              <a:rPr lang="en-US" dirty="0"/>
              <a:t>on the skin and mucous membranes correspond to stage 3</a:t>
            </a:r>
          </a:p>
          <a:p>
            <a:r>
              <a:rPr lang="en-US" dirty="0"/>
              <a:t>bone </a:t>
            </a:r>
            <a:r>
              <a:rPr lang="sr-Latn-RS" dirty="0" smtClean="0"/>
              <a:t>lesions</a:t>
            </a:r>
            <a:r>
              <a:rPr lang="en-US" dirty="0" smtClean="0"/>
              <a:t>: </a:t>
            </a:r>
            <a:r>
              <a:rPr lang="en-US" dirty="0"/>
              <a:t>consequences of gum formation, </a:t>
            </a:r>
            <a:r>
              <a:rPr lang="en-US" dirty="0" err="1"/>
              <a:t>periostitis</a:t>
            </a:r>
            <a:r>
              <a:rPr lang="en-US" dirty="0"/>
              <a:t> (tibia, scapulae, clavicles)</a:t>
            </a:r>
          </a:p>
          <a:p>
            <a:r>
              <a:rPr lang="en-US" dirty="0"/>
              <a:t>Joint </a:t>
            </a:r>
            <a:r>
              <a:rPr lang="sr-Latn-RS" dirty="0" smtClean="0"/>
              <a:t>lesions</a:t>
            </a:r>
            <a:r>
              <a:rPr lang="en-US" dirty="0" smtClean="0"/>
              <a:t>: </a:t>
            </a:r>
            <a:r>
              <a:rPr lang="en-US" dirty="0" err="1"/>
              <a:t>Klutton's</a:t>
            </a:r>
            <a:r>
              <a:rPr lang="en-US" dirty="0"/>
              <a:t> joints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Late congenital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Lesions </a:t>
            </a:r>
            <a:r>
              <a:rPr lang="sr-Latn-RS" dirty="0"/>
              <a:t>in the eyes (keratitis interstitialis)</a:t>
            </a:r>
          </a:p>
          <a:p>
            <a:r>
              <a:rPr lang="sr-Latn-RS" dirty="0"/>
              <a:t>Neurolabyrinthitis</a:t>
            </a:r>
          </a:p>
          <a:p>
            <a:r>
              <a:rPr lang="sr-Latn-RS" dirty="0"/>
              <a:t>Neurosyphilis</a:t>
            </a:r>
          </a:p>
          <a:p>
            <a:r>
              <a:rPr lang="sr-Latn-RS" dirty="0"/>
              <a:t>Congenital syphilis stigmata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Saber tibia</a:t>
            </a:r>
          </a:p>
        </p:txBody>
      </p:sp>
      <p:pic>
        <p:nvPicPr>
          <p:cNvPr id="4" name="Content Placeholder 3" descr="http://o.quizlet.com/rgNrfxICpD.SmhVmJhBVq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3660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Keratitis intersticialis</a:t>
            </a:r>
            <a:endParaRPr lang="en-US" dirty="0"/>
          </a:p>
        </p:txBody>
      </p:sp>
      <p:pic>
        <p:nvPicPr>
          <p:cNvPr id="4" name="Content Placeholder 3" descr="http://o.quizlet.com/qMjuRQ5LGwlr4tH1CigV2w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18871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Hutchinson's teeth</a:t>
            </a:r>
            <a:endParaRPr lang="en-US" dirty="0"/>
          </a:p>
        </p:txBody>
      </p:sp>
      <p:pic>
        <p:nvPicPr>
          <p:cNvPr id="27650" name="Picture 2" descr="C:\Users\Vesna\Desktop\CH229FG0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193131"/>
            <a:ext cx="6096000" cy="334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Higumenakis sign</a:t>
            </a:r>
            <a:endParaRPr lang="en-US" dirty="0"/>
          </a:p>
        </p:txBody>
      </p:sp>
      <p:pic>
        <p:nvPicPr>
          <p:cNvPr id="28674" name="Picture 2" descr="C:\Users\Vesna\Desktop\CH229FG0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021681"/>
            <a:ext cx="6096000" cy="368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Tests to prove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r>
              <a:rPr lang="en-US" dirty="0"/>
              <a:t>RULE: always perform 1 non-</a:t>
            </a:r>
            <a:r>
              <a:rPr lang="en-US" dirty="0" err="1"/>
              <a:t>treponemal</a:t>
            </a:r>
            <a:r>
              <a:rPr lang="en-US" dirty="0"/>
              <a:t> and 1 </a:t>
            </a:r>
            <a:r>
              <a:rPr lang="en-US" dirty="0" err="1"/>
              <a:t>treponemal</a:t>
            </a:r>
            <a:r>
              <a:rPr lang="en-US" dirty="0"/>
              <a:t> test (as recommended by the WHO)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Which test and when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096558"/>
              </p:ext>
            </p:extLst>
          </p:nvPr>
        </p:nvGraphicFramePr>
        <p:xfrm>
          <a:off x="500034" y="1643050"/>
          <a:ext cx="8229600" cy="39247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910835">
                <a:tc>
                  <a:txBody>
                    <a:bodyPr/>
                    <a:lstStyle/>
                    <a:p>
                      <a:pPr algn="l"/>
                      <a:r>
                        <a:rPr lang="sr-Latn-RS" sz="2400" dirty="0" smtClean="0"/>
                        <a:t>                             Phase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/>
                        <a:t>Test</a:t>
                      </a:r>
                      <a:endParaRPr lang="en-US" sz="2400" dirty="0"/>
                    </a:p>
                  </a:txBody>
                  <a:tcPr/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sr-Latn-RS" dirty="0" smtClean="0"/>
                        <a:t>Primary syphillis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Examination of the serum from the lesion FTA-ABS (3-4</a:t>
                      </a:r>
                      <a:r>
                        <a:rPr lang="sr-Latn-RS" dirty="0" smtClean="0"/>
                        <a:t>w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sr-Latn-RS" dirty="0" smtClean="0"/>
                        <a:t>Secondary syphillis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VDRL, TPHA, FTA-ABS, examination of serum from the lesion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sr-Latn-RS" dirty="0" smtClean="0"/>
                        <a:t>Tertiary syphilis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FTA-ABS,</a:t>
                      </a:r>
                      <a:r>
                        <a:rPr lang="sr-Latn-RS" baseline="0" dirty="0" smtClean="0"/>
                        <a:t> TPHA, VDRL +-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Treatment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7101087"/>
              </p:ext>
            </p:extLst>
          </p:nvPr>
        </p:nvGraphicFramePr>
        <p:xfrm>
          <a:off x="611560" y="1302957"/>
          <a:ext cx="7643865" cy="552926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47955"/>
                <a:gridCol w="2547955"/>
                <a:gridCol w="2547955"/>
              </a:tblGrid>
              <a:tr h="500066">
                <a:tc>
                  <a:txBody>
                    <a:bodyPr/>
                    <a:lstStyle/>
                    <a:p>
                      <a:r>
                        <a:rPr lang="sr-Latn-RS" dirty="0" smtClean="0"/>
                        <a:t>Clinical 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Therapy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Alternative therapy</a:t>
                      </a:r>
                      <a:endParaRPr lang="en-US" dirty="0"/>
                    </a:p>
                  </a:txBody>
                  <a:tcPr/>
                </a:tc>
              </a:tr>
              <a:tr h="60868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Primary, Secondary,</a:t>
                      </a:r>
                    </a:p>
                    <a:p>
                      <a:r>
                        <a:rPr lang="en-US" dirty="0" smtClean="0"/>
                        <a:t>Latent up to 2 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BP 2.4M/IJ/im, 1 dose</a:t>
                      </a:r>
                    </a:p>
                    <a:p>
                      <a:r>
                        <a:rPr lang="de-DE" dirty="0" smtClean="0"/>
                        <a:t>PP 600000 IJ/im, 1x1, 10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Tetracycline 500mg 4x1 </a:t>
                      </a:r>
                      <a:r>
                        <a:rPr lang="en-US" dirty="0" err="1" smtClean="0"/>
                        <a:t>po</a:t>
                      </a:r>
                      <a:r>
                        <a:rPr lang="en-US" dirty="0" smtClean="0"/>
                        <a:t>, 15 days</a:t>
                      </a:r>
                    </a:p>
                    <a:p>
                      <a:r>
                        <a:rPr lang="en-US" dirty="0" smtClean="0"/>
                        <a:t>Erythromycin 4x500, per, 15 days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</a:tr>
              <a:tr h="608680">
                <a:tc>
                  <a:txBody>
                    <a:bodyPr/>
                    <a:lstStyle/>
                    <a:p>
                      <a:r>
                        <a:rPr lang="en-US" dirty="0" smtClean="0"/>
                        <a:t>Latent longer than 2 years</a:t>
                      </a:r>
                    </a:p>
                    <a:p>
                      <a:r>
                        <a:rPr lang="en-US" dirty="0" smtClean="0"/>
                        <a:t>Tertiary (without CVS and CNS symptoms)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PP 600000 IJ/im, 1h1, 15 days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BP 2.4M/IJ/im, 1 dose per week, 3 weeks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Latn-R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Tetracycline 500mg 4x1 </a:t>
                      </a:r>
                      <a:r>
                        <a:rPr lang="en-US" dirty="0" err="1" smtClean="0"/>
                        <a:t>po</a:t>
                      </a:r>
                      <a:r>
                        <a:rPr lang="en-US" dirty="0" smtClean="0"/>
                        <a:t>, 30 days</a:t>
                      </a:r>
                    </a:p>
                    <a:p>
                      <a:r>
                        <a:rPr lang="en-US" dirty="0" smtClean="0"/>
                        <a:t>Erythromycin 4x500, per, 30 days</a:t>
                      </a:r>
                      <a:endParaRPr lang="en-US" dirty="0"/>
                    </a:p>
                  </a:txBody>
                  <a:tcPr/>
                </a:tc>
              </a:tr>
              <a:tr h="608680">
                <a:tc>
                  <a:txBody>
                    <a:bodyPr/>
                    <a:lstStyle/>
                    <a:p>
                      <a:r>
                        <a:rPr lang="sr-Latn-RS" dirty="0" smtClean="0"/>
                        <a:t>CVS syphilis, neurosyphilis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PP 600000 IJ/im, 1x1, 20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08680">
                <a:tc>
                  <a:txBody>
                    <a:bodyPr/>
                    <a:lstStyle/>
                    <a:p>
                      <a:r>
                        <a:rPr lang="sr-Latn-RS" dirty="0" smtClean="0"/>
                        <a:t>Syphilis in pregnant women</a:t>
                      </a:r>
                    </a:p>
                    <a:p>
                      <a:endParaRPr lang="sr-Latn-R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BP or PP in the same dosage that is recommended for a certain stage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Treatment of congenital syphilis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067896"/>
              </p:ext>
            </p:extLst>
          </p:nvPr>
        </p:nvGraphicFramePr>
        <p:xfrm>
          <a:off x="428596" y="1643050"/>
          <a:ext cx="8229600" cy="413957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/>
                <a:gridCol w="4114800"/>
              </a:tblGrid>
              <a:tr h="642942">
                <a:tc>
                  <a:txBody>
                    <a:bodyPr/>
                    <a:lstStyle/>
                    <a:p>
                      <a:r>
                        <a:rPr lang="sr-Latn-RS" dirty="0" smtClean="0"/>
                        <a:t>Phase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Treatment</a:t>
                      </a:r>
                      <a:endParaRPr lang="en-US" dirty="0"/>
                    </a:p>
                  </a:txBody>
                  <a:tcPr/>
                </a:tc>
              </a:tr>
              <a:tr h="1119195">
                <a:tc>
                  <a:txBody>
                    <a:bodyPr/>
                    <a:lstStyle/>
                    <a:p>
                      <a:r>
                        <a:rPr lang="en-US" dirty="0" smtClean="0"/>
                        <a:t>Early congenital (up to 2 years) with changes in the cerebrospinal fluid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C</a:t>
                      </a:r>
                      <a:r>
                        <a:rPr lang="en-US" dirty="0" smtClean="0"/>
                        <a:t>P 50000 IJ/kg/TT, divided into two doses, </a:t>
                      </a:r>
                      <a:r>
                        <a:rPr lang="en-US" dirty="0" err="1" smtClean="0"/>
                        <a:t>im</a:t>
                      </a:r>
                      <a:r>
                        <a:rPr lang="en-US" dirty="0" smtClean="0"/>
                        <a:t>/iv, 10 days</a:t>
                      </a:r>
                    </a:p>
                    <a:p>
                      <a:r>
                        <a:rPr lang="en-US" dirty="0" smtClean="0"/>
                        <a:t>PP 50000 IJ/kg/TT, 1h1 </a:t>
                      </a:r>
                      <a:r>
                        <a:rPr lang="en-US" dirty="0" err="1" smtClean="0"/>
                        <a:t>im</a:t>
                      </a:r>
                      <a:r>
                        <a:rPr lang="en-US" dirty="0" smtClean="0"/>
                        <a:t>, 10 days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</a:tr>
              <a:tr h="11191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Early congenital (up to 2 years) without changes in the cerebrospinal fluid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baseline="0" dirty="0" smtClean="0"/>
                        <a:t>PP 50000 IJ/kg/TT, 1h1 im, 10 days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baseline="0" dirty="0" smtClean="0"/>
                        <a:t>BP 50000 IJ/kg/TT, IM, in a single dose</a:t>
                      </a:r>
                      <a:endParaRPr lang="en-US" dirty="0"/>
                    </a:p>
                  </a:txBody>
                  <a:tcPr/>
                </a:tc>
              </a:tr>
              <a:tr h="1119195">
                <a:tc>
                  <a:txBody>
                    <a:bodyPr/>
                    <a:lstStyle/>
                    <a:p>
                      <a:r>
                        <a:rPr lang="en-US" dirty="0" smtClean="0"/>
                        <a:t>Late congenital (after 2 years)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It is treated as late acquired syphilis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Differential diagnosis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r>
              <a:rPr lang="en-US" dirty="0"/>
              <a:t>All ULCERATIONS of genital and </a:t>
            </a:r>
            <a:r>
              <a:rPr lang="en-US" dirty="0" err="1"/>
              <a:t>anorectal</a:t>
            </a:r>
            <a:r>
              <a:rPr lang="en-US" dirty="0"/>
              <a:t> localization, of various etiologies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Treatment of syphilis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r>
              <a:rPr lang="en-US" dirty="0"/>
              <a:t>RULE: ALL sexual partners are treated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Adverse 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Jarisch-Herxheimer reaction: 60-90% of patients</a:t>
            </a:r>
          </a:p>
          <a:p>
            <a:r>
              <a:rPr lang="sr-Latn-RS" dirty="0"/>
              <a:t>Signs of a general condition disorder</a:t>
            </a:r>
          </a:p>
          <a:p>
            <a:r>
              <a:rPr lang="sr-Latn-RS" dirty="0"/>
              <a:t>In neurosyphilis: psychosis</a:t>
            </a:r>
          </a:p>
          <a:p>
            <a:r>
              <a:rPr lang="sr-Latn-RS" dirty="0"/>
              <a:t>In </a:t>
            </a:r>
            <a:r>
              <a:rPr lang="sr-Latn-RS" dirty="0" smtClean="0"/>
              <a:t>CVS </a:t>
            </a:r>
            <a:r>
              <a:rPr lang="sr-Latn-RS" dirty="0"/>
              <a:t>syphilis: coronary occlusion or aneurysm rupture</a:t>
            </a:r>
          </a:p>
          <a:p>
            <a:r>
              <a:rPr lang="sr-Latn-RS" dirty="0"/>
              <a:t>Hoigne reaction: acute psychosis induced by procaine</a:t>
            </a:r>
            <a:endParaRPr lang="sr-Latn-RS" dirty="0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Gonorrhea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Causative agent: Neisseria </a:t>
            </a:r>
            <a:r>
              <a:rPr lang="en-US" dirty="0" err="1"/>
              <a:t>gonorrhoeae</a:t>
            </a:r>
            <a:endParaRPr lang="en-US" dirty="0"/>
          </a:p>
          <a:p>
            <a:r>
              <a:rPr lang="en-US" dirty="0"/>
              <a:t>Incubation: on average 3-5 days</a:t>
            </a:r>
          </a:p>
          <a:p>
            <a:r>
              <a:rPr lang="en-US" dirty="0"/>
              <a:t>Incidence: maximum of 20-24 years</a:t>
            </a:r>
          </a:p>
          <a:p>
            <a:r>
              <a:rPr lang="en-US" dirty="0"/>
              <a:t>Spreading method:</a:t>
            </a:r>
          </a:p>
          <a:p>
            <a:r>
              <a:rPr lang="en-US" dirty="0"/>
              <a:t>direct sexual contact</a:t>
            </a:r>
          </a:p>
          <a:p>
            <a:r>
              <a:rPr lang="en-US" dirty="0"/>
              <a:t>Indirect contact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Gonorrhea in a 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/>
              <a:t>Symptomatic gonorrhea:</a:t>
            </a:r>
          </a:p>
          <a:p>
            <a:r>
              <a:rPr lang="sr-Latn-RS" dirty="0"/>
              <a:t>Urethritis gonorrhea anterior</a:t>
            </a:r>
          </a:p>
          <a:p>
            <a:r>
              <a:rPr lang="sr-Latn-RS" dirty="0"/>
              <a:t>Urethritis gonorrhea posterior</a:t>
            </a:r>
          </a:p>
          <a:p>
            <a:r>
              <a:rPr lang="sr-Latn-RS" dirty="0"/>
              <a:t>Complications: Urethritis postgonorrhoica and </a:t>
            </a:r>
            <a:r>
              <a:rPr lang="sr-Latn-RS" dirty="0" smtClean="0"/>
              <a:t>others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2072"/>
            <a:ext cx="4038600" cy="332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Gonorrhea in a woman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Symptomatic gonorrhea:</a:t>
            </a:r>
          </a:p>
          <a:p>
            <a:r>
              <a:rPr lang="en-US" dirty="0"/>
              <a:t>Increased vaginal discharge</a:t>
            </a:r>
          </a:p>
          <a:p>
            <a:r>
              <a:rPr lang="en-US" dirty="0"/>
              <a:t>Cervicitis </a:t>
            </a:r>
            <a:r>
              <a:rPr lang="en-US" dirty="0" err="1"/>
              <a:t>gonorrhoea</a:t>
            </a:r>
            <a:endParaRPr lang="en-US" dirty="0"/>
          </a:p>
          <a:p>
            <a:r>
              <a:rPr lang="en-US" dirty="0"/>
              <a:t>Complications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Asymptomatic gonorrhea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There are no clinical signs of the disease</a:t>
            </a:r>
          </a:p>
          <a:p>
            <a:r>
              <a:rPr lang="en-US" dirty="0"/>
              <a:t>Uncontrolled spread of </a:t>
            </a:r>
            <a:r>
              <a:rPr lang="en-US" dirty="0" smtClean="0"/>
              <a:t>infection</a:t>
            </a:r>
            <a:endParaRPr lang="sr-Latn-RS" dirty="0" smtClean="0"/>
          </a:p>
          <a:p>
            <a:r>
              <a:rPr lang="en-US" dirty="0" err="1"/>
              <a:t>Anorectal</a:t>
            </a:r>
            <a:r>
              <a:rPr lang="en-US" dirty="0"/>
              <a:t> </a:t>
            </a:r>
            <a:r>
              <a:rPr lang="en-US" dirty="0" smtClean="0"/>
              <a:t>gonorrhea</a:t>
            </a:r>
            <a:r>
              <a:rPr lang="sr-Latn-RS" dirty="0" smtClean="0"/>
              <a:t>: m</a:t>
            </a:r>
            <a:r>
              <a:rPr lang="en-US" dirty="0" err="1" smtClean="0"/>
              <a:t>ostly</a:t>
            </a:r>
            <a:r>
              <a:rPr lang="en-US" dirty="0" smtClean="0"/>
              <a:t> </a:t>
            </a:r>
            <a:r>
              <a:rPr lang="en-US" dirty="0"/>
              <a:t>asymptomatic</a:t>
            </a:r>
          </a:p>
          <a:p>
            <a:r>
              <a:rPr lang="en-US" dirty="0"/>
              <a:t>10% of patients: </a:t>
            </a:r>
            <a:r>
              <a:rPr lang="en-US" dirty="0" err="1"/>
              <a:t>proctitis</a:t>
            </a:r>
            <a:r>
              <a:rPr lang="en-US" dirty="0"/>
              <a:t> (rectal bleeding, discharge, </a:t>
            </a:r>
            <a:r>
              <a:rPr lang="en-US" dirty="0" err="1"/>
              <a:t>tenesmus</a:t>
            </a:r>
            <a:r>
              <a:rPr lang="en-US" dirty="0" smtClean="0"/>
              <a:t>)</a:t>
            </a:r>
            <a:endParaRPr lang="sr-Latn-RS" dirty="0" smtClean="0"/>
          </a:p>
          <a:p>
            <a:r>
              <a:rPr lang="sr-Latn-RS" dirty="0"/>
              <a:t>Oropharyngeal </a:t>
            </a:r>
            <a:r>
              <a:rPr lang="sr-Latn-RS" dirty="0" smtClean="0"/>
              <a:t>gonorrhea:</a:t>
            </a:r>
            <a:r>
              <a:rPr lang="en-US" dirty="0"/>
              <a:t>Mostly asymptomatic</a:t>
            </a:r>
          </a:p>
          <a:p>
            <a:r>
              <a:rPr lang="en-US" dirty="0"/>
              <a:t>Possible: sore throat, erythema of the pharynx, purulent secretion on the tonsils</a:t>
            </a:r>
            <a:endParaRPr lang="sr-Latn-R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Disseminated gonorrhea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sr-Latn-RS" dirty="0" smtClean="0"/>
          </a:p>
          <a:p>
            <a:r>
              <a:rPr lang="en-US" dirty="0"/>
              <a:t>It occurs </a:t>
            </a:r>
            <a:r>
              <a:rPr lang="en-US" dirty="0" err="1"/>
              <a:t>hematogenously</a:t>
            </a:r>
            <a:r>
              <a:rPr lang="en-US" dirty="0"/>
              <a:t>/</a:t>
            </a:r>
            <a:r>
              <a:rPr lang="en-US" dirty="0" err="1"/>
              <a:t>lymphogenously</a:t>
            </a:r>
            <a:endParaRPr lang="en-US" dirty="0"/>
          </a:p>
          <a:p>
            <a:r>
              <a:rPr lang="en-US" dirty="0"/>
              <a:t>Dermatitis and arthritis symptoms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44924"/>
            <a:ext cx="4038600" cy="343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Gonorrhea in children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Indirect way</a:t>
            </a:r>
          </a:p>
          <a:p>
            <a:r>
              <a:rPr lang="en-US" dirty="0"/>
              <a:t>Direct (child sexual abuse</a:t>
            </a:r>
            <a:r>
              <a:rPr lang="en-US" dirty="0" smtClean="0"/>
              <a:t>)</a:t>
            </a:r>
            <a:endParaRPr lang="sr-Latn-RS" dirty="0" smtClean="0"/>
          </a:p>
          <a:p>
            <a:r>
              <a:rPr lang="sr-Latn-RS" dirty="0" smtClean="0"/>
              <a:t>Vulvovaginitis gonorrhoica</a:t>
            </a:r>
          </a:p>
          <a:p>
            <a:r>
              <a:rPr lang="sr-Latn-RS" dirty="0" smtClean="0"/>
              <a:t>Ophtalmia neonatorum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Diagnosis and differential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Secretion smear</a:t>
            </a:r>
          </a:p>
          <a:p>
            <a:r>
              <a:rPr lang="en-US" dirty="0"/>
              <a:t>Culture</a:t>
            </a:r>
          </a:p>
          <a:p>
            <a:r>
              <a:rPr lang="en-US" dirty="0"/>
              <a:t>Complement binding reaction</a:t>
            </a:r>
          </a:p>
          <a:p>
            <a:endParaRPr lang="en-US" dirty="0"/>
          </a:p>
          <a:p>
            <a:r>
              <a:rPr lang="en-US" dirty="0"/>
              <a:t>Infections with </a:t>
            </a:r>
            <a:r>
              <a:rPr lang="en-US" dirty="0" err="1"/>
              <a:t>trichomonas</a:t>
            </a:r>
            <a:r>
              <a:rPr lang="en-US" dirty="0"/>
              <a:t>, candida, </a:t>
            </a:r>
            <a:r>
              <a:rPr lang="en-US" dirty="0" err="1"/>
              <a:t>gardnerella</a:t>
            </a:r>
            <a:endParaRPr lang="en-US" dirty="0"/>
          </a:p>
          <a:p>
            <a:r>
              <a:rPr lang="en-US" dirty="0"/>
              <a:t>All other STDs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Treatment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2439820"/>
              </p:ext>
            </p:extLst>
          </p:nvPr>
        </p:nvGraphicFramePr>
        <p:xfrm>
          <a:off x="457200" y="1600200"/>
          <a:ext cx="8229600" cy="400906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/>
                <a:gridCol w="2743200"/>
                <a:gridCol w="2743200"/>
              </a:tblGrid>
              <a:tr h="900106">
                <a:tc>
                  <a:txBody>
                    <a:bodyPr/>
                    <a:lstStyle/>
                    <a:p>
                      <a:r>
                        <a:rPr lang="sr-Latn-RS" dirty="0" smtClean="0"/>
                        <a:t>Uncomplicated gonorrhea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Minute treatment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NG/CT</a:t>
                      </a:r>
                      <a:endParaRPr lang="en-US" dirty="0"/>
                    </a:p>
                  </a:txBody>
                  <a:tcPr/>
                </a:tc>
              </a:tr>
              <a:tr h="2779228">
                <a:tc>
                  <a:txBody>
                    <a:bodyPr/>
                    <a:lstStyle/>
                    <a:p>
                      <a:r>
                        <a:rPr lang="sr-Latn-RS" dirty="0" smtClean="0"/>
                        <a:t>Ceftriaxone 250mg, 1 dose</a:t>
                      </a:r>
                    </a:p>
                    <a:p>
                      <a:endParaRPr lang="sr-Latn-RS" dirty="0" smtClean="0"/>
                    </a:p>
                    <a:p>
                      <a:r>
                        <a:rPr lang="sr-Latn-RS" dirty="0" smtClean="0"/>
                        <a:t>Cefixime, 400mg/po, 1 dose</a:t>
                      </a:r>
                    </a:p>
                    <a:p>
                      <a:endParaRPr lang="sr-Latn-RS" dirty="0" smtClean="0"/>
                    </a:p>
                    <a:p>
                      <a:r>
                        <a:rPr lang="sr-Latn-RS" dirty="0" smtClean="0"/>
                        <a:t>Ciprofloxacin 500mg/po, 1 dose</a:t>
                      </a:r>
                    </a:p>
                    <a:p>
                      <a:endParaRPr lang="sr-Latn-R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PP 4.8M IJ/im + Probenecid 1g/po, 1 dose</a:t>
                      </a:r>
                    </a:p>
                    <a:p>
                      <a:endParaRPr lang="sr-Latn-RS" dirty="0" smtClean="0"/>
                    </a:p>
                    <a:p>
                      <a:r>
                        <a:rPr lang="sr-Latn-RS" dirty="0" smtClean="0"/>
                        <a:t>Amoxicillin 3g/po or Ampicillin 3.5mg/po+ Probenecid 1g/po, 1 dose</a:t>
                      </a:r>
                    </a:p>
                    <a:p>
                      <a:endParaRPr lang="sr-Latn-RS" dirty="0" smtClean="0"/>
                    </a:p>
                    <a:p>
                      <a:r>
                        <a:rPr lang="sr-Latn-RS" dirty="0" smtClean="0"/>
                        <a:t>Spectinomycin 2g/im, 1 dose</a:t>
                      </a:r>
                    </a:p>
                    <a:p>
                      <a:endParaRPr lang="sr-Latn-RS" dirty="0" smtClean="0"/>
                    </a:p>
                    <a:p>
                      <a:r>
                        <a:rPr lang="sr-Latn-RS" dirty="0" smtClean="0"/>
                        <a:t>1 dose of cephalosporin im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baseline="0" dirty="0" smtClean="0"/>
                    </a:p>
                    <a:p>
                      <a:r>
                        <a:rPr lang="sr-Latn-RS" baseline="0" dirty="0" smtClean="0"/>
                        <a:t>Oxofloxacin 400mg/day, 1 dose + Doxycycline 2x100mg, 7 days (or Erythromycin 4x500mg, 7 days)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 smtClean="0"/>
              <a:t>Secondary</a:t>
            </a:r>
            <a:r>
              <a:rPr lang="sr-Latn-RS" b="1" dirty="0" smtClean="0"/>
              <a:t> syphilis</a:t>
            </a:r>
            <a:endParaRPr lang="en-US" b="1" dirty="0" err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sr-Latn-RS" dirty="0" smtClean="0">
              <a:solidFill>
                <a:srgbClr val="FF0000"/>
              </a:solidFill>
            </a:endParaRPr>
          </a:p>
          <a:p>
            <a:pPr lvl="0"/>
            <a:r>
              <a:rPr lang="en-US" dirty="0"/>
              <a:t>Generalized skin changes</a:t>
            </a:r>
          </a:p>
          <a:p>
            <a:pPr lvl="0"/>
            <a:r>
              <a:rPr lang="en-US" dirty="0"/>
              <a:t>Mucous membranes +</a:t>
            </a:r>
          </a:p>
          <a:p>
            <a:pPr lvl="0"/>
            <a:r>
              <a:rPr lang="en-US" dirty="0"/>
              <a:t>Internal organs +</a:t>
            </a:r>
          </a:p>
          <a:p>
            <a:pPr lvl="0"/>
            <a:r>
              <a:rPr lang="en-US" dirty="0"/>
              <a:t>Generalized </a:t>
            </a:r>
            <a:r>
              <a:rPr lang="en-US" dirty="0" err="1" smtClean="0"/>
              <a:t>lymphadenopa</a:t>
            </a:r>
            <a:r>
              <a:rPr lang="sr-Latn-RS" dirty="0" smtClean="0"/>
              <a:t>thia</a:t>
            </a:r>
            <a:endParaRPr lang="en-US" dirty="0"/>
          </a:p>
          <a:p>
            <a:pPr lvl="0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/>
              <a:t/>
            </a:r>
            <a:br>
              <a:rPr lang="sr-Latn-RS" b="1" dirty="0" smtClean="0"/>
            </a:br>
            <a:r>
              <a:rPr lang="en-US" b="1" dirty="0"/>
              <a:t>Secondary syphilis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Macular </a:t>
            </a:r>
            <a:r>
              <a:rPr lang="en-US" dirty="0" err="1"/>
              <a:t>syphilides</a:t>
            </a:r>
            <a:endParaRPr lang="en-US" dirty="0"/>
          </a:p>
          <a:p>
            <a:pPr lvl="0"/>
            <a:r>
              <a:rPr lang="en-US" dirty="0" err="1"/>
              <a:t>Papular</a:t>
            </a:r>
            <a:r>
              <a:rPr lang="en-US" dirty="0"/>
              <a:t> </a:t>
            </a:r>
            <a:r>
              <a:rPr lang="en-US" dirty="0" err="1"/>
              <a:t>syphilides</a:t>
            </a:r>
            <a:endParaRPr lang="en-US" dirty="0"/>
          </a:p>
          <a:p>
            <a:pPr lvl="0"/>
            <a:r>
              <a:rPr lang="en-US" dirty="0"/>
              <a:t>Corona </a:t>
            </a:r>
            <a:r>
              <a:rPr lang="en-US" dirty="0" err="1"/>
              <a:t>veneris</a:t>
            </a:r>
            <a:endParaRPr lang="en-US" dirty="0"/>
          </a:p>
          <a:p>
            <a:pPr lvl="0"/>
            <a:r>
              <a:rPr lang="en-US" dirty="0"/>
              <a:t>Palms and soles</a:t>
            </a:r>
          </a:p>
          <a:p>
            <a:pPr lvl="0"/>
            <a:r>
              <a:rPr lang="en-US" dirty="0" err="1"/>
              <a:t>Condylomata</a:t>
            </a:r>
            <a:r>
              <a:rPr lang="en-US" dirty="0"/>
              <a:t> </a:t>
            </a:r>
            <a:r>
              <a:rPr lang="en-US" dirty="0" err="1"/>
              <a:t>lata</a:t>
            </a:r>
            <a:endParaRPr lang="en-US" dirty="0"/>
          </a:p>
          <a:p>
            <a:pPr lvl="0"/>
            <a:r>
              <a:rPr lang="en-US" dirty="0" err="1"/>
              <a:t>Miliary</a:t>
            </a:r>
            <a:r>
              <a:rPr lang="en-US" dirty="0"/>
              <a:t> (follicular) </a:t>
            </a:r>
            <a:r>
              <a:rPr lang="en-US" dirty="0" err="1"/>
              <a:t>syphilides</a:t>
            </a:r>
            <a:endParaRPr lang="en-US" dirty="0"/>
          </a:p>
          <a:p>
            <a:pPr lvl="0"/>
            <a:r>
              <a:rPr lang="en-US" dirty="0" err="1"/>
              <a:t>Pustular</a:t>
            </a:r>
            <a:r>
              <a:rPr lang="en-US" dirty="0"/>
              <a:t> </a:t>
            </a:r>
            <a:r>
              <a:rPr lang="en-US" dirty="0" err="1"/>
              <a:t>syphilides</a:t>
            </a:r>
            <a:endParaRPr lang="en-US" dirty="0"/>
          </a:p>
          <a:p>
            <a:pPr lvl="0"/>
            <a:r>
              <a:rPr lang="en-US" dirty="0" err="1"/>
              <a:t>Pustulo</a:t>
            </a:r>
            <a:r>
              <a:rPr lang="en-US" dirty="0"/>
              <a:t>-ulcerative </a:t>
            </a:r>
            <a:r>
              <a:rPr lang="en-US" dirty="0" err="1"/>
              <a:t>syphilides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sr-Latn-RS" dirty="0" smtClean="0"/>
              <a:t/>
            </a:r>
            <a:br>
              <a:rPr lang="sr-Latn-R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098" name="Picture 2" descr="C:\Users\Vesna\Desktop\CH229FG00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42" y="34296"/>
            <a:ext cx="3560898" cy="231458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2348880"/>
            <a:ext cx="2411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Macular </a:t>
            </a:r>
            <a:r>
              <a:rPr lang="en-US" dirty="0" err="1"/>
              <a:t>syphilides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1377"/>
            <a:ext cx="2716129" cy="3732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404" y="2672045"/>
            <a:ext cx="36124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Papular</a:t>
            </a:r>
            <a:r>
              <a:rPr lang="en-US" dirty="0"/>
              <a:t> </a:t>
            </a:r>
            <a:r>
              <a:rPr lang="en-US" dirty="0" err="1"/>
              <a:t>syphilides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1"/>
            <a:ext cx="3312219" cy="247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9911" y="2672045"/>
            <a:ext cx="3312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Psoriasiform syphilides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098" y="-827"/>
            <a:ext cx="1925885" cy="291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820" y="3451664"/>
            <a:ext cx="2257743" cy="340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79820" y="3041377"/>
            <a:ext cx="265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Lichen </a:t>
            </a:r>
            <a:r>
              <a:rPr lang="en-US" sz="1600" dirty="0" err="1"/>
              <a:t>planus</a:t>
            </a:r>
            <a:r>
              <a:rPr lang="en-US" sz="1600" dirty="0"/>
              <a:t> like </a:t>
            </a:r>
            <a:r>
              <a:rPr lang="sr-Latn-RS" sz="1600" dirty="0" smtClean="0"/>
              <a:t>syphilides</a:t>
            </a:r>
            <a:endParaRPr lang="en-US" sz="16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787" y="4667491"/>
            <a:ext cx="3076253" cy="2106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48064" y="407707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Corona veneris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Vesna\Desktop\CH229FG01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8" y="1053445"/>
            <a:ext cx="2314575" cy="452596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51520" y="404664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Hyperkeratosis of palms and soles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50995"/>
            <a:ext cx="407738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40466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Annular lesions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21" y="4293096"/>
            <a:ext cx="3696072" cy="248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393305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dirty="0" smtClean="0"/>
              <a:t>Granuloma annulare like syphilides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esna\Desktop\CH229FG01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46" y="24309"/>
            <a:ext cx="4458965" cy="297264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79513" y="324433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Pustular</a:t>
            </a:r>
            <a:r>
              <a:rPr lang="en-US" dirty="0"/>
              <a:t> </a:t>
            </a:r>
            <a:r>
              <a:rPr lang="en-US" dirty="0" err="1"/>
              <a:t>syphilides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4098494" cy="281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644008" y="3105835"/>
            <a:ext cx="4098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Pustulo</a:t>
            </a:r>
            <a:r>
              <a:rPr lang="en-US" dirty="0"/>
              <a:t>-ulcerative </a:t>
            </a:r>
            <a:r>
              <a:rPr lang="en-US" dirty="0" err="1"/>
              <a:t>syphilides</a:t>
            </a:r>
            <a:r>
              <a:rPr lang="en-US" dirty="0"/>
              <a:t> (</a:t>
            </a:r>
            <a:r>
              <a:rPr lang="en-US" dirty="0" err="1"/>
              <a:t>Lues</a:t>
            </a:r>
            <a:r>
              <a:rPr lang="en-US" dirty="0"/>
              <a:t> </a:t>
            </a:r>
            <a:r>
              <a:rPr lang="en-US" dirty="0" err="1"/>
              <a:t>maligna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13666"/>
            <a:ext cx="2143025" cy="31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99792" y="630932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Condylomata</a:t>
            </a:r>
            <a:r>
              <a:rPr lang="en-US" dirty="0"/>
              <a:t> </a:t>
            </a:r>
            <a:r>
              <a:rPr lang="en-US" dirty="0" err="1"/>
              <a:t>lata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1216</Words>
  <Application>Microsoft Office PowerPoint</Application>
  <PresentationFormat>On-screen Show (4:3)</PresentationFormat>
  <Paragraphs>306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 Syphilis</vt:lpstr>
      <vt:lpstr> Primary Syphilis</vt:lpstr>
      <vt:lpstr> Primary chancre (Ulcus durum) </vt:lpstr>
      <vt:lpstr>Differential diagnosis</vt:lpstr>
      <vt:lpstr> Secondary syphilis</vt:lpstr>
      <vt:lpstr> Secondary syphilis </vt:lpstr>
      <vt:lpstr>  </vt:lpstr>
      <vt:lpstr>PowerPoint Presentation</vt:lpstr>
      <vt:lpstr>PowerPoint Presentation</vt:lpstr>
      <vt:lpstr> Secondary syphilis </vt:lpstr>
      <vt:lpstr> General signs and symptoms:  </vt:lpstr>
      <vt:lpstr>Differential diagnosis</vt:lpstr>
      <vt:lpstr>Differential diagnosis</vt:lpstr>
      <vt:lpstr> Syphilis latens </vt:lpstr>
      <vt:lpstr> Tertiary syphilis</vt:lpstr>
      <vt:lpstr> Lesions in the skin and mucous membranes </vt:lpstr>
      <vt:lpstr>Gumma</vt:lpstr>
      <vt:lpstr>Ulcerative syphilides</vt:lpstr>
      <vt:lpstr> Glossitis interstitialis chronica </vt:lpstr>
      <vt:lpstr>Lesions in internal organs</vt:lpstr>
      <vt:lpstr>Differential diagnosis</vt:lpstr>
      <vt:lpstr> Endemic syphilis</vt:lpstr>
      <vt:lpstr> Congenital syphilis</vt:lpstr>
      <vt:lpstr> Early congenital syphilis</vt:lpstr>
      <vt:lpstr>Differential diagnosis</vt:lpstr>
      <vt:lpstr>Ulcus durum in infants</vt:lpstr>
      <vt:lpstr>Parrot's stretch marks</vt:lpstr>
      <vt:lpstr>Rhinitis syphilitica</vt:lpstr>
      <vt:lpstr>Tuber frontalis Saddle nose</vt:lpstr>
      <vt:lpstr> Late congenital syphilis </vt:lpstr>
      <vt:lpstr>Late congenital syphilis</vt:lpstr>
      <vt:lpstr>Saber tibia</vt:lpstr>
      <vt:lpstr>Keratitis intersticialis</vt:lpstr>
      <vt:lpstr>Hutchinson's teeth</vt:lpstr>
      <vt:lpstr>Higumenakis sign</vt:lpstr>
      <vt:lpstr>Tests to prove syphilis</vt:lpstr>
      <vt:lpstr>Which test and when</vt:lpstr>
      <vt:lpstr>Treatment</vt:lpstr>
      <vt:lpstr>Treatment of congenital syphilis</vt:lpstr>
      <vt:lpstr> Treatment of syphilis</vt:lpstr>
      <vt:lpstr>Adverse reactions</vt:lpstr>
      <vt:lpstr>Gonorrhea</vt:lpstr>
      <vt:lpstr>Gonorrhea in a man</vt:lpstr>
      <vt:lpstr>Gonorrhea in a woman</vt:lpstr>
      <vt:lpstr>Asymptomatic gonorrhea</vt:lpstr>
      <vt:lpstr>Disseminated gonorrhea</vt:lpstr>
      <vt:lpstr>Gonorrhea in children</vt:lpstr>
      <vt:lpstr>Diagnosis and differential diagnosis</vt:lpstr>
      <vt:lpstr>Treatment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СИФИЛИС</dc:title>
  <dc:creator>Vesna</dc:creator>
  <cp:lastModifiedBy>korisnik</cp:lastModifiedBy>
  <cp:revision>60</cp:revision>
  <dcterms:created xsi:type="dcterms:W3CDTF">2013-01-09T07:43:53Z</dcterms:created>
  <dcterms:modified xsi:type="dcterms:W3CDTF">2023-08-29T10:49:24Z</dcterms:modified>
</cp:coreProperties>
</file>